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64"/>
  </p:notesMasterIdLst>
  <p:handoutMasterIdLst>
    <p:handoutMasterId r:id="rId65"/>
  </p:handoutMasterIdLst>
  <p:sldIdLst>
    <p:sldId id="256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320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262" r:id="rId57"/>
    <p:sldId id="263" r:id="rId58"/>
    <p:sldId id="258" r:id="rId59"/>
    <p:sldId id="265" r:id="rId60"/>
    <p:sldId id="264" r:id="rId61"/>
    <p:sldId id="269" r:id="rId62"/>
    <p:sldId id="266" r:id="rId63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78427" autoAdjust="0"/>
  </p:normalViewPr>
  <p:slideViewPr>
    <p:cSldViewPr snapToGrid="0" snapToObjects="1" showGuides="1">
      <p:cViewPr varScale="1">
        <p:scale>
          <a:sx n="88" d="100"/>
          <a:sy n="88" d="100"/>
        </p:scale>
        <p:origin x="154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62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3318" y="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15.01.2016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15.01.2016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6930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CH" dirty="0" smtClean="0"/>
              <a:t>Funktion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8 Kameras, je</a:t>
            </a:r>
            <a:r>
              <a:rPr lang="de-CH" baseline="0" dirty="0" smtClean="0"/>
              <a:t> Leinwand 2, für beide Augen eins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Konstruktion, die dem CAVE XXL </a:t>
            </a:r>
            <a:r>
              <a:rPr lang="de-CH" baseline="0" dirty="0" err="1" smtClean="0"/>
              <a:t>eintspricht</a:t>
            </a:r>
            <a:r>
              <a:rPr lang="de-CH" baseline="0" dirty="0" smtClean="0"/>
              <a:t>. Links / Front / Rechts </a:t>
            </a:r>
            <a:r>
              <a:rPr lang="de-CH" baseline="0" smtClean="0"/>
              <a:t>/ Boden</a:t>
            </a:r>
            <a:endParaRPr lang="de-CH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GUI</a:t>
            </a:r>
            <a:r>
              <a:rPr lang="de-CH" baseline="0" dirty="0" smtClean="0"/>
              <a:t> / Cursor Kameras: Spezialkameras, rendern nur 2D Elemente, damit nahe 3D Objekte Sicht nicht verdecken können.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Cursor OS wird ausgeblendet und eigener dargestellt für beide Augen als GUI-Element. Ansonsten würde nur 1 Auge den Cursor sehen.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636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baseline="0" dirty="0" smtClean="0"/>
              <a:t>Anordnung </a:t>
            </a:r>
            <a:r>
              <a:rPr lang="de-CH" baseline="0" dirty="0" err="1" smtClean="0"/>
              <a:t>Viewports</a:t>
            </a:r>
            <a:endParaRPr lang="de-CH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 smtClean="0"/>
              <a:t>Mosaic</a:t>
            </a:r>
            <a:r>
              <a:rPr lang="de-CH" baseline="0" dirty="0" smtClean="0"/>
              <a:t>: Spezieller Treiber. Windows wird 1 Ausgang vorgegaukelt, obwohl 8 (2x4) physisch vorhanden sein. Ergibt eine Auflösung von 5120 x 2048 </a:t>
            </a:r>
            <a:r>
              <a:rPr lang="de-CH" baseline="0" dirty="0" err="1" smtClean="0"/>
              <a:t>Px</a:t>
            </a:r>
            <a:r>
              <a:rPr lang="de-CH" baseline="0" dirty="0" smtClean="0"/>
              <a:t> (4 x 1280, 2 x 1024 -&gt; Auflösung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1. Achtel oben links abspielt wird über den 1.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1)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3. Achtel oben links abspielt wird über den 3.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3)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Usw.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Und genau so stellt das UnityPlugin die </a:t>
            </a:r>
            <a:r>
              <a:rPr lang="de-CH" baseline="0" dirty="0" err="1" smtClean="0"/>
              <a:t>Viewports</a:t>
            </a:r>
            <a:r>
              <a:rPr lang="de-CH" baseline="0" dirty="0" smtClean="0"/>
              <a:t> dar, damit sie </a:t>
            </a:r>
            <a:r>
              <a:rPr lang="de-CH" baseline="0" dirty="0" err="1" smtClean="0"/>
              <a:t>Mosaic</a:t>
            </a:r>
            <a:r>
              <a:rPr lang="de-CH" baseline="0" dirty="0" smtClean="0"/>
              <a:t> entsprechen und korrekt auf die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aufgeteilt werden.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Beispiel: Blauer Punkt: Einmal in der 3D Welt vorhanden, sichtbar auf linker Leinwand. Darum auf dem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-Server im 1. und 2. Achtel sichtbar. Im 1. Achtel ein wenig weiter links, im 2. Achtel ein wenig weiter rechts, um den 3D-Effekt zu beschwören.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166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Clou der ganzen Sache: In wenigen Atemzügen</a:t>
            </a:r>
            <a:r>
              <a:rPr lang="de-CH" baseline="0" dirty="0" smtClean="0"/>
              <a:t> eigene Applikation bereit.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Package importieren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6075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Custom Package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866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</a:t>
            </a: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1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Exportieren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703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Fertig!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8733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Zusätzliche Features, um Spezialfälle weitgehend abdecken zu können. Dazu gehören: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Platzierung</a:t>
            </a:r>
            <a:r>
              <a:rPr lang="de-CH" baseline="0" dirty="0" smtClean="0"/>
              <a:t> GUI</a:t>
            </a:r>
            <a:br>
              <a:rPr lang="de-CH" baseline="0" dirty="0" smtClean="0"/>
            </a:br>
            <a:r>
              <a:rPr lang="de-CH" baseline="0" dirty="0" smtClean="0"/>
              <a:t>Auf welche Leinwand alle 2D-Elemente gerendert werden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Benutzerdefinierter Cursor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Ersatz des </a:t>
            </a:r>
            <a:r>
              <a:rPr lang="en-US" baseline="0" dirty="0" err="1" smtClean="0"/>
              <a:t>Systemcursor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Kopie</a:t>
            </a:r>
            <a:r>
              <a:rPr lang="en-US" baseline="0" dirty="0" smtClean="0"/>
              <a:t> furs </a:t>
            </a:r>
            <a:r>
              <a:rPr lang="en-US" baseline="0" dirty="0" err="1" smtClean="0"/>
              <a:t>rechte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Auge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Sekundäre Kameras</a:t>
            </a:r>
            <a:br>
              <a:rPr lang="de-CH" baseline="0" dirty="0" smtClean="0"/>
            </a:br>
            <a:r>
              <a:rPr lang="de-CH" baseline="0" dirty="0" smtClean="0"/>
              <a:t>Beispielsweise </a:t>
            </a:r>
            <a:r>
              <a:rPr lang="de-CH" baseline="0" dirty="0" err="1" smtClean="0"/>
              <a:t>Minimap</a:t>
            </a:r>
            <a:r>
              <a:rPr lang="de-CH" baseline="0" dirty="0" smtClean="0"/>
              <a:t> oder Rückspiegel, frei auf einer Leinwand platzierbar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Sensitivität / Restriktion Achsen</a:t>
            </a:r>
            <a:br>
              <a:rPr lang="de-CH" baseline="0" dirty="0" smtClean="0"/>
            </a:br>
            <a:r>
              <a:rPr lang="de-CH" baseline="0" dirty="0" smtClean="0"/>
              <a:t>Proportionen reale / virtuelle Bewegung geändert werden. Beispielsweise 1Schritt im CAVE kann 5 Schritte in virtueller Welt sein.</a:t>
            </a:r>
            <a:br>
              <a:rPr lang="de-CH" baseline="0" dirty="0" smtClean="0"/>
            </a:br>
            <a:r>
              <a:rPr lang="de-CH" baseline="0" dirty="0" smtClean="0"/>
              <a:t>Oder Achsen selektiv komplett deaktivieren.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06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Gliederung in 5</a:t>
            </a:r>
            <a:r>
              <a:rPr lang="de-CH" baseline="0" dirty="0" smtClean="0"/>
              <a:t> Bereiche</a:t>
            </a:r>
            <a:br>
              <a:rPr lang="de-CH" baseline="0" dirty="0" smtClean="0"/>
            </a:br>
            <a:r>
              <a:rPr lang="de-CH" baseline="0" dirty="0" smtClean="0"/>
              <a:t>(kurze Erklärung der Bereiche)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An dieser Stelle nur auf einige Punkte</a:t>
            </a:r>
            <a:r>
              <a:rPr lang="de-CH" baseline="0" dirty="0" smtClean="0"/>
              <a:t> eingehen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7402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Die Windows Umgebung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Renderservers</a:t>
            </a:r>
            <a:r>
              <a:rPr lang="de-CH" baseline="0" dirty="0" smtClean="0"/>
              <a:t> bietet eine nicht-exotische Plattform</a:t>
            </a:r>
          </a:p>
          <a:p>
            <a:endParaRPr lang="de-CH" baseline="0" dirty="0" smtClean="0"/>
          </a:p>
          <a:p>
            <a:r>
              <a:rPr lang="de-CH" baseline="0" dirty="0" smtClean="0"/>
              <a:t>Mittelframeworks wie bisher fallen komplett weg.</a:t>
            </a:r>
          </a:p>
          <a:p>
            <a:endParaRPr lang="de-CH" baseline="0" dirty="0" smtClean="0"/>
          </a:p>
          <a:p>
            <a:r>
              <a:rPr lang="de-CH" baseline="0" dirty="0" smtClean="0"/>
              <a:t>Plugin ist in der Sprache / Umgebung des Spieles, Applikation programmiert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2076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657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Das Tolle</a:t>
            </a:r>
            <a:r>
              <a:rPr lang="de-CH" baseline="0" dirty="0" smtClean="0"/>
              <a:t> daran: </a:t>
            </a:r>
            <a:r>
              <a:rPr lang="de-CH" dirty="0" smtClean="0"/>
              <a:t>Ausgewählte</a:t>
            </a:r>
            <a:r>
              <a:rPr lang="de-CH" baseline="0" dirty="0" smtClean="0"/>
              <a:t> Buttons entsprechen dem System-Input -&gt; Standard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Input-Klassen können verwendet werden, kein spezifischer Code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48158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3423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8200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Fast gesamte Ressourcen für Rendering</a:t>
            </a:r>
            <a:r>
              <a:rPr lang="de-CH" baseline="0" dirty="0" smtClean="0"/>
              <a:t> gebraucht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Keine unnötigen sonstigen ressourcenintensiven Scripts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Kleine Peaks sind </a:t>
            </a:r>
            <a:r>
              <a:rPr lang="de-CH" baseline="0" dirty="0" err="1" smtClean="0"/>
              <a:t>FixedUpdate</a:t>
            </a:r>
            <a:r>
              <a:rPr lang="de-CH" baseline="0" dirty="0" smtClean="0"/>
              <a:t>() Ausführungen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4840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6526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(Vier Schritte kurz erklären)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Für unerfahrene Benutzer geeignet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7059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Auch Unity3D genannt</a:t>
            </a:r>
          </a:p>
          <a:p>
            <a:endParaRPr lang="de-CH" dirty="0" smtClean="0"/>
          </a:p>
          <a:p>
            <a:r>
              <a:rPr lang="de-CH" dirty="0" smtClean="0"/>
              <a:t>Bietet Graphikrendering auf der Basis von OpenGL</a:t>
            </a:r>
            <a:r>
              <a:rPr lang="de-CH" baseline="0" dirty="0" smtClean="0"/>
              <a:t> und / oder </a:t>
            </a:r>
            <a:r>
              <a:rPr lang="de-CH" baseline="0" dirty="0" err="1" smtClean="0"/>
              <a:t>Direct</a:t>
            </a:r>
            <a:r>
              <a:rPr lang="de-CH" baseline="0" dirty="0" smtClean="0"/>
              <a:t> 3D (Je nach Plattform)</a:t>
            </a:r>
          </a:p>
          <a:p>
            <a:endParaRPr lang="de-CH" baseline="0" dirty="0" smtClean="0"/>
          </a:p>
          <a:p>
            <a:r>
              <a:rPr lang="de-CH" baseline="0" dirty="0" smtClean="0"/>
              <a:t>Aktuelle Beleuchtungsmodelle wie Bumpmapping, </a:t>
            </a:r>
            <a:r>
              <a:rPr lang="de-CH" baseline="0" dirty="0" err="1" smtClean="0"/>
              <a:t>Shadowmaps</a:t>
            </a:r>
            <a:r>
              <a:rPr lang="de-CH" baseline="0" dirty="0" smtClean="0"/>
              <a:t>, und weitere werden unterstützt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Animationen, Sound, Physik, AI, Scripting, Netzwerk,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 wird alles </a:t>
            </a:r>
            <a:r>
              <a:rPr lang="de-CH" baseline="0" dirty="0" err="1" smtClean="0"/>
              <a:t>InHouse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unterstüzt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smtClean="0"/>
              <a:t>Erweiterungen (</a:t>
            </a:r>
            <a:r>
              <a:rPr lang="de-CH" baseline="0" dirty="0" err="1" smtClean="0"/>
              <a:t>Terrainbuilder</a:t>
            </a:r>
            <a:r>
              <a:rPr lang="de-CH" baseline="0" dirty="0" smtClean="0"/>
              <a:t>, Partikeleffekte,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) als </a:t>
            </a:r>
            <a:r>
              <a:rPr lang="de-CH" baseline="0" dirty="0" err="1" smtClean="0"/>
              <a:t>Plugins</a:t>
            </a:r>
            <a:r>
              <a:rPr lang="de-CH" baseline="0" dirty="0" smtClean="0"/>
              <a:t> Verfügbar</a:t>
            </a:r>
          </a:p>
          <a:p>
            <a:endParaRPr lang="de-CH" dirty="0" smtClean="0"/>
          </a:p>
          <a:p>
            <a:r>
              <a:rPr lang="de-CH" dirty="0" err="1" smtClean="0"/>
              <a:t>Assetstore</a:t>
            </a:r>
            <a:r>
              <a:rPr lang="de-CH" dirty="0" smtClean="0"/>
              <a:t> als grosse</a:t>
            </a:r>
            <a:r>
              <a:rPr lang="de-CH" baseline="0" dirty="0" smtClean="0"/>
              <a:t> Datenbank im Web</a:t>
            </a:r>
          </a:p>
          <a:p>
            <a:endParaRPr lang="de-CH" baseline="0" dirty="0" smtClean="0"/>
          </a:p>
          <a:p>
            <a:r>
              <a:rPr lang="de-CH" baseline="0" dirty="0" smtClean="0"/>
              <a:t>-- etc….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005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baseline="0" dirty="0" err="1" smtClean="0"/>
              <a:t>Entwicklet</a:t>
            </a:r>
            <a:r>
              <a:rPr lang="de-CH" baseline="0" dirty="0" smtClean="0"/>
              <a:t> von Kunstprofessor Daniel </a:t>
            </a:r>
            <a:r>
              <a:rPr lang="de-CH" baseline="0" dirty="0" err="1" smtClean="0"/>
              <a:t>Sandin</a:t>
            </a:r>
            <a:r>
              <a:rPr lang="de-CH" baseline="0" dirty="0" smtClean="0"/>
              <a:t> und den Informatikern Tom </a:t>
            </a:r>
            <a:r>
              <a:rPr lang="de-CH" baseline="0" dirty="0" err="1" smtClean="0"/>
              <a:t>DeFanti</a:t>
            </a:r>
            <a:r>
              <a:rPr lang="de-CH" baseline="0" dirty="0" smtClean="0"/>
              <a:t> und Carolina Cruz-Neira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7505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WorldViz</a:t>
            </a:r>
            <a:r>
              <a:rPr lang="de-CH" baseline="0" dirty="0" smtClean="0"/>
              <a:t>: Amerikanisches Unternehmen, gegründet 2002.</a:t>
            </a:r>
          </a:p>
          <a:p>
            <a:r>
              <a:rPr lang="de-CH" baseline="0" dirty="0" smtClean="0"/>
              <a:t>Grosser Anbieter, Kunden wie Stanford Uni, Universität of California, US </a:t>
            </a:r>
            <a:r>
              <a:rPr lang="de-CH" baseline="0" dirty="0" err="1" smtClean="0"/>
              <a:t>Army</a:t>
            </a:r>
            <a:r>
              <a:rPr lang="de-CH" baseline="0" dirty="0" smtClean="0"/>
              <a:t>, Uni Zürich / ETH</a:t>
            </a:r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6902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Aufteilung</a:t>
            </a:r>
            <a:r>
              <a:rPr lang="de-CH" baseline="0" dirty="0" smtClean="0"/>
              <a:t> reale (grau) / virtuelle (</a:t>
            </a:r>
            <a:r>
              <a:rPr lang="de-CH" baseline="0" dirty="0" err="1" smtClean="0"/>
              <a:t>pastell</a:t>
            </a:r>
            <a:r>
              <a:rPr lang="de-CH" baseline="0" dirty="0" smtClean="0"/>
              <a:t>) Komponenten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Vereinfacht Interpretation und Weiterverarbeitung massiv, weil nun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-Objekte</a:t>
            </a:r>
          </a:p>
          <a:p>
            <a:endParaRPr lang="de-CH" baseline="0" dirty="0" smtClean="0"/>
          </a:p>
          <a:p>
            <a:r>
              <a:rPr lang="de-CH" baseline="0" dirty="0" smtClean="0"/>
              <a:t>Reale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Video Matrix </a:t>
            </a:r>
            <a:r>
              <a:rPr lang="de-CH" baseline="0" dirty="0" err="1" smtClean="0"/>
              <a:t>Swtich</a:t>
            </a:r>
            <a:r>
              <a:rPr lang="de-CH" baseline="0" dirty="0" smtClean="0"/>
              <a:t> / Tracking Server /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Server / CAVE /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/ Infrarotkameras / Wand / Eyes / Gamepad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smtClean="0"/>
              <a:t>Virtuelle</a:t>
            </a:r>
          </a:p>
          <a:p>
            <a:pPr marL="0" indent="0">
              <a:buFontTx/>
              <a:buNone/>
            </a:pPr>
            <a:r>
              <a:rPr lang="de-CH" baseline="0" dirty="0" smtClean="0"/>
              <a:t>- CAVE / CAVE XXL / Wand / Eyes / </a:t>
            </a:r>
            <a:r>
              <a:rPr lang="de-CH" baseline="0" dirty="0" err="1" smtClean="0"/>
              <a:t>CameraContainer</a:t>
            </a:r>
            <a:r>
              <a:rPr lang="de-CH" baseline="0" dirty="0" smtClean="0"/>
              <a:t> / </a:t>
            </a:r>
            <a:r>
              <a:rPr lang="de-CH" baseline="0" dirty="0" err="1" smtClean="0"/>
              <a:t>Frustum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284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Massstabsgetreue</a:t>
            </a:r>
            <a:r>
              <a:rPr lang="de-CH" baseline="0" dirty="0" smtClean="0"/>
              <a:t> Abbildung realer CAVE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Interaktionen</a:t>
            </a:r>
            <a:r>
              <a:rPr lang="de-CH" baseline="0" dirty="0" smtClean="0"/>
              <a:t> Devices / CAVE abbildbar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Position des Benutzers in Relation zum CAVE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6483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Normaler virtueller CAVE in dessen Zentrum.</a:t>
            </a:r>
          </a:p>
          <a:p>
            <a:endParaRPr lang="de-CH" dirty="0" smtClean="0"/>
          </a:p>
          <a:p>
            <a:r>
              <a:rPr lang="de-CH" dirty="0" smtClean="0"/>
              <a:t>Für was?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Berechnung </a:t>
            </a:r>
            <a:r>
              <a:rPr lang="de-CH" dirty="0" err="1" smtClean="0"/>
              <a:t>Viewfrustums</a:t>
            </a:r>
            <a:endParaRPr lang="de-CH" dirty="0" smtClean="0"/>
          </a:p>
          <a:p>
            <a:pPr marL="171450" indent="-171450">
              <a:buFontTx/>
              <a:buChar char="-"/>
            </a:pPr>
            <a:r>
              <a:rPr lang="de-CH" dirty="0" smtClean="0"/>
              <a:t>Platzierung GUI-Elemente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855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Nutzen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Entspricht der Position / Rotation des Benutzers</a:t>
            </a:r>
            <a:r>
              <a:rPr lang="de-CH" baseline="0" dirty="0" smtClean="0"/>
              <a:t> im CAVE sowie virtueller CAVE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Kameras werden hier platziert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Basis für Berechnung Perspektive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smtClean="0"/>
              <a:t>Stereoskopie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Je zwei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pro Leinwand, Projektion polgefiltert (horizontal und vertikal)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Polgefilterte Brille, um Stereoskopie zu ermöglichen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err="1" smtClean="0"/>
              <a:t>Smoothing</a:t>
            </a:r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smtClean="0"/>
              <a:t>Ungenauigkeiten Trackingsystem auskurieren (Position sowie Rotation)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Somit kann zittern vermieden werden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Schöne, ruhige Bewegungen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862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" b="3790"/>
          <a:stretch/>
        </p:blipFill>
        <p:spPr bwMode="auto">
          <a:xfrm>
            <a:off x="1225485" y="1943061"/>
            <a:ext cx="3469063" cy="23054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68313" y="4622800"/>
            <a:ext cx="8043862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err="1">
                <a:latin typeface="Lucida Sans" pitchFamily="34" charset="0"/>
                <a:cs typeface="Lucida Sans Unicode" pitchFamily="34" charset="0"/>
              </a:rPr>
              <a:t>Unity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3D Server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CAVE Rendering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68313" y="5156200"/>
            <a:ext cx="6783387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Bachelorthesis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1963" y="6299200"/>
            <a:ext cx="678973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endParaRPr lang="de-CH" dirty="0" smtClean="0">
              <a:latin typeface="Lucida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</a:p>
          <a:p>
            <a:pPr lvl="1"/>
            <a:r>
              <a:rPr lang="de-CH" dirty="0" smtClean="0"/>
              <a:t>«Erstellen eines Unity Plugins, welches das Multiscreen Stereo Rendering, das Tracking sowie die Berechnung des Frustums übernimmt»</a:t>
            </a:r>
          </a:p>
          <a:p>
            <a:pPr lvl="1"/>
            <a:endParaRPr lang="de-CH" dirty="0" smtClean="0"/>
          </a:p>
          <a:p>
            <a:pPr lvl="1"/>
            <a:r>
              <a:rPr lang="de-CH" dirty="0" smtClean="0"/>
              <a:t>«Verwendung der vorhandenen Installation und VR-Eingabegeräten»</a:t>
            </a:r>
          </a:p>
          <a:p>
            <a:pPr lvl="1"/>
            <a:endParaRPr lang="de-CH" dirty="0" smtClean="0"/>
          </a:p>
          <a:p>
            <a:pPr lvl="1"/>
            <a:r>
              <a:rPr lang="de-CH" dirty="0" smtClean="0"/>
              <a:t>«Demoapplikationen erstellen für den CAVE der BFH»</a:t>
            </a:r>
          </a:p>
          <a:p>
            <a:pPr lvl="1"/>
            <a:endParaRPr lang="de-CH" dirty="0" smtClean="0"/>
          </a:p>
          <a:p>
            <a:pPr lvl="1"/>
            <a:r>
              <a:rPr lang="de-CH" dirty="0" smtClean="0"/>
              <a:t>«Abdeckung Spezialfälle wie sekundäre Kameras, benutzerspezifisches GUI, Mouse Cursor, </a:t>
            </a:r>
            <a:r>
              <a:rPr lang="de-CH" dirty="0" err="1" smtClean="0"/>
              <a:t>etc</a:t>
            </a:r>
            <a:r>
              <a:rPr lang="de-CH" dirty="0" smtClean="0"/>
              <a:t>»</a:t>
            </a:r>
          </a:p>
          <a:p>
            <a:pPr lvl="1"/>
            <a:endParaRPr lang="de-CH" dirty="0" smtClean="0"/>
          </a:p>
          <a:p>
            <a:pPr lvl="1"/>
            <a:r>
              <a:rPr lang="de-CH" dirty="0" smtClean="0"/>
              <a:t>«Schritt für Schritt Anleitung für die Verwendung des Plugins»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Projektmanagement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55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rtl="0" eaLnBrk="1" fontAlgn="base" hangingPunct="1"/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Meilensteine</a:t>
            </a:r>
          </a:p>
          <a:p>
            <a:pPr lvl="1"/>
            <a:endParaRPr lang="de-CH" dirty="0"/>
          </a:p>
          <a:p>
            <a:pPr lvl="1"/>
            <a:r>
              <a:rPr lang="de-CH" dirty="0" smtClean="0"/>
              <a:t>Prototypen (Tracking, Plugin </a:t>
            </a:r>
            <a:r>
              <a:rPr lang="de-CH" dirty="0"/>
              <a:t>(Asset, DLL, ?)</a:t>
            </a:r>
            <a:r>
              <a:rPr lang="de-CH" dirty="0" smtClean="0"/>
              <a:t>)</a:t>
            </a:r>
          </a:p>
          <a:p>
            <a:pPr lvl="1"/>
            <a:endParaRPr lang="de-CH" dirty="0"/>
          </a:p>
          <a:p>
            <a:pPr lvl="1"/>
            <a:r>
              <a:rPr lang="de-CH" dirty="0" smtClean="0"/>
              <a:t>Abschluss Tracking </a:t>
            </a:r>
          </a:p>
          <a:p>
            <a:pPr lvl="1"/>
            <a:endParaRPr lang="de-CH" kern="120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pPr lvl="1"/>
            <a:r>
              <a:rPr lang="de-CH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Abschluss Plugin</a:t>
            </a:r>
          </a:p>
          <a:p>
            <a:pPr lvl="1"/>
            <a:endParaRPr lang="de-CH" dirty="0"/>
          </a:p>
          <a:p>
            <a:pPr lvl="1"/>
            <a:r>
              <a:rPr lang="de-CH" dirty="0" smtClean="0"/>
              <a:t>Abschluss Handbuch, Dokumente, Präsentation</a:t>
            </a:r>
            <a:endParaRPr lang="de-CH" kern="120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pPr lvl="1" rtl="0" eaLnBrk="1" fontAlgn="base" hangingPunct="1"/>
            <a:endParaRPr lang="de-CH" dirty="0" smtClean="0">
              <a:effectLst/>
            </a:endParaRPr>
          </a:p>
          <a:p>
            <a:pPr rtl="0" eaLnBrk="1" fontAlgn="base" hangingPunct="1"/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Risikoanalyse</a:t>
            </a:r>
            <a:endParaRPr lang="de-CH" dirty="0" smtClean="0">
              <a:effectLst/>
            </a:endParaRPr>
          </a:p>
          <a:p>
            <a:endParaRPr lang="de-CH" dirty="0" smtClean="0"/>
          </a:p>
          <a:p>
            <a:pPr lvl="1"/>
            <a:r>
              <a:rPr lang="de-CH" dirty="0" smtClean="0"/>
              <a:t>Neue Infrastruktur, ältere Hardware (Ausfälle), Performance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Projektmanagement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34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Übersicht der Komponenten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870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25589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Massstabsgetreue Abbildung des realen CAVEs</a:t>
            </a:r>
          </a:p>
          <a:p>
            <a:pPr lvl="1"/>
            <a:r>
              <a:rPr lang="de-CH" dirty="0" smtClean="0"/>
              <a:t>Interaktionen mit Devices</a:t>
            </a:r>
          </a:p>
          <a:p>
            <a:pPr lvl="1"/>
            <a:r>
              <a:rPr lang="de-CH" dirty="0" smtClean="0"/>
              <a:t>Position des Benutzers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1" y="3193336"/>
            <a:ext cx="3409606" cy="2637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08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Vergrösserte Variante virtueller CAVE</a:t>
            </a:r>
          </a:p>
          <a:p>
            <a:pPr lvl="1"/>
            <a:r>
              <a:rPr lang="de-CH" dirty="0" smtClean="0"/>
              <a:t>Normaler virtueller CAVE im Zentrum</a:t>
            </a:r>
          </a:p>
          <a:p>
            <a:pPr lvl="1"/>
            <a:r>
              <a:rPr lang="de-CH" dirty="0" smtClean="0"/>
              <a:t>Berechnung </a:t>
            </a:r>
            <a:r>
              <a:rPr lang="de-CH" dirty="0" err="1" smtClean="0"/>
              <a:t>Viewfrustums</a:t>
            </a:r>
            <a:endParaRPr lang="de-CH" dirty="0" smtClean="0"/>
          </a:p>
          <a:p>
            <a:pPr lvl="1"/>
            <a:r>
              <a:rPr lang="de-CH" dirty="0" smtClean="0"/>
              <a:t>Platzierung GUI-Elemente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 XXL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8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Funktion</a:t>
            </a:r>
          </a:p>
          <a:p>
            <a:r>
              <a:rPr lang="de-CH" dirty="0" smtClean="0"/>
              <a:t>Position und Rotation </a:t>
            </a:r>
            <a:r>
              <a:rPr lang="de-CH" dirty="0"/>
              <a:t>Kopf Benutzer</a:t>
            </a:r>
          </a:p>
          <a:p>
            <a:r>
              <a:rPr lang="de-CH" dirty="0"/>
              <a:t>Entspricht Position aller </a:t>
            </a:r>
            <a:r>
              <a:rPr lang="de-CH" dirty="0" smtClean="0"/>
              <a:t>Kameras</a:t>
            </a:r>
          </a:p>
          <a:p>
            <a:r>
              <a:rPr lang="de-CH" dirty="0" smtClean="0"/>
              <a:t>Basis für Berechnung Perspektive</a:t>
            </a:r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Stereoskopie</a:t>
            </a:r>
            <a:endParaRPr lang="de-CH" dirty="0"/>
          </a:p>
          <a:p>
            <a:r>
              <a:rPr lang="de-CH" dirty="0" err="1" smtClean="0"/>
              <a:t>Beamer</a:t>
            </a:r>
            <a:r>
              <a:rPr lang="de-CH" dirty="0" smtClean="0"/>
              <a:t> </a:t>
            </a:r>
            <a:r>
              <a:rPr lang="de-CH" dirty="0"/>
              <a:t>mit Polfilter</a:t>
            </a:r>
          </a:p>
          <a:p>
            <a:r>
              <a:rPr lang="de-CH" dirty="0"/>
              <a:t>Polgefilterte Brillen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Eyes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Virtual Wand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Funktion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Primäres Inputgerät</a:t>
            </a:r>
          </a:p>
          <a:p>
            <a:r>
              <a:rPr lang="de-CH" dirty="0"/>
              <a:t>Position / Rotation wird ermittelt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6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Virtual Wand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Raycast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Schnittpunkt Wand / CAVE mittels </a:t>
            </a:r>
            <a:r>
              <a:rPr lang="de-CH" dirty="0" err="1" smtClean="0"/>
              <a:t>Raycast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71758"/>
            <a:ext cx="4634441" cy="3238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Simulation Maus</a:t>
            </a:r>
          </a:p>
          <a:p>
            <a:r>
              <a:rPr lang="de-CH" dirty="0" err="1"/>
              <a:t>Mousecursor</a:t>
            </a:r>
            <a:r>
              <a:rPr lang="de-CH" dirty="0"/>
              <a:t>-Position auf OS Level setzen</a:t>
            </a:r>
          </a:p>
          <a:p>
            <a:r>
              <a:rPr lang="de-CH" dirty="0"/>
              <a:t>Unerlässlich für generische Steuerung Applikationen</a:t>
            </a:r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Simulation Buttons</a:t>
            </a:r>
            <a:endParaRPr lang="de-CH" dirty="0"/>
          </a:p>
          <a:p>
            <a:r>
              <a:rPr lang="de-CH" dirty="0" smtClean="0"/>
              <a:t>Buttons auf Wand lassen sich frei zuordnen</a:t>
            </a:r>
          </a:p>
          <a:p>
            <a:r>
              <a:rPr lang="de-CH" dirty="0" smtClean="0"/>
              <a:t>Entspricht einer Tastatureingabe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Analoger Joystick</a:t>
            </a:r>
          </a:p>
          <a:p>
            <a:r>
              <a:rPr lang="de-CH" dirty="0" smtClean="0"/>
              <a:t>Werte über API auslesbar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Wand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900000"/>
            <a:ext cx="8100000" cy="4680000"/>
          </a:xfrm>
        </p:spPr>
        <p:txBody>
          <a:bodyPr/>
          <a:lstStyle/>
          <a:p>
            <a:r>
              <a:rPr lang="de-CH" dirty="0" smtClean="0"/>
              <a:t>Vision, Ziele der Arbeit</a:t>
            </a:r>
          </a:p>
          <a:p>
            <a:endParaRPr lang="de-CH" dirty="0" smtClean="0"/>
          </a:p>
          <a:p>
            <a:r>
              <a:rPr lang="de-CH" dirty="0" smtClean="0"/>
              <a:t>Unity-Umgebung, Protokolle, Software, Vorarbeiten</a:t>
            </a:r>
          </a:p>
          <a:p>
            <a:endParaRPr lang="de-CH" dirty="0" smtClean="0"/>
          </a:p>
          <a:p>
            <a:r>
              <a:rPr lang="de-CH" dirty="0" smtClean="0"/>
              <a:t>Projektmanagement, Milestones</a:t>
            </a:r>
          </a:p>
          <a:p>
            <a:endParaRPr lang="de-CH" dirty="0" smtClean="0"/>
          </a:p>
          <a:p>
            <a:r>
              <a:rPr lang="de-CH" dirty="0" smtClean="0"/>
              <a:t>Komponenten, Aktoren </a:t>
            </a:r>
          </a:p>
          <a:p>
            <a:endParaRPr lang="de-CH" dirty="0" smtClean="0"/>
          </a:p>
          <a:p>
            <a:r>
              <a:rPr lang="de-CH" dirty="0" smtClean="0"/>
              <a:t>Plugin</a:t>
            </a:r>
          </a:p>
          <a:p>
            <a:endParaRPr lang="de-CH" dirty="0" smtClean="0"/>
          </a:p>
          <a:p>
            <a:r>
              <a:rPr lang="de-CH" dirty="0" smtClean="0"/>
              <a:t>Demo Apps</a:t>
            </a:r>
          </a:p>
          <a:p>
            <a:endParaRPr lang="de-CH" dirty="0" smtClean="0"/>
          </a:p>
          <a:p>
            <a:r>
              <a:rPr lang="de-CH" dirty="0" smtClean="0"/>
              <a:t>Handbuch</a:t>
            </a:r>
          </a:p>
          <a:p>
            <a:endParaRPr lang="de-CH" dirty="0" smtClean="0"/>
          </a:p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</a:t>
            </a:r>
            <a:r>
              <a:rPr lang="de-CH" baseline="0" dirty="0" smtClean="0"/>
              <a:t> 3D Server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CAVE Rendering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8441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Funktion</a:t>
            </a:r>
            <a:endParaRPr lang="de-CH" dirty="0">
              <a:solidFill>
                <a:srgbClr val="697D91"/>
              </a:solidFill>
            </a:endParaRPr>
          </a:p>
          <a:p>
            <a:r>
              <a:rPr lang="de-CH" dirty="0"/>
              <a:t>Beinhaltet alle 8 Kameras für Stereoskopie</a:t>
            </a:r>
          </a:p>
          <a:p>
            <a:r>
              <a:rPr lang="de-CH" dirty="0"/>
              <a:t>Zusätzliche Kameras für GUI-Elemente / </a:t>
            </a:r>
            <a:r>
              <a:rPr lang="de-CH" dirty="0" smtClean="0"/>
              <a:t>Cursor</a:t>
            </a:r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92" y="2911032"/>
            <a:ext cx="3822616" cy="279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Anordnung </a:t>
            </a:r>
            <a:r>
              <a:rPr lang="de-CH" dirty="0" err="1">
                <a:solidFill>
                  <a:srgbClr val="697D91"/>
                </a:solidFill>
              </a:rPr>
              <a:t>Viewports</a:t>
            </a:r>
            <a:endParaRPr lang="de-CH" dirty="0">
              <a:solidFill>
                <a:srgbClr val="697D91"/>
              </a:solidFill>
            </a:endParaRPr>
          </a:p>
          <a:p>
            <a:r>
              <a:rPr lang="de-CH" dirty="0" smtClean="0"/>
              <a:t>Verteilung wie in </a:t>
            </a:r>
            <a:r>
              <a:rPr lang="de-CH" dirty="0" err="1" smtClean="0"/>
              <a:t>Mosaic</a:t>
            </a:r>
            <a:r>
              <a:rPr lang="de-CH" dirty="0" smtClean="0"/>
              <a:t> festgelegt</a:t>
            </a:r>
          </a:p>
          <a:p>
            <a:r>
              <a:rPr lang="de-CH" dirty="0" smtClean="0"/>
              <a:t>Acht </a:t>
            </a:r>
            <a:r>
              <a:rPr lang="de-CH" dirty="0" err="1" smtClean="0"/>
              <a:t>Viewports</a:t>
            </a:r>
            <a:r>
              <a:rPr lang="de-CH" dirty="0" smtClean="0"/>
              <a:t>, für jede Leinwand zwei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83" y="3150223"/>
            <a:ext cx="64579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0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Pyramide erstellt aus Startpunkt Kamera und Ecken</a:t>
            </a:r>
            <a:r>
              <a:rPr lang="de-CH" dirty="0"/>
              <a:t/>
            </a:r>
            <a:br>
              <a:rPr lang="de-CH" dirty="0"/>
            </a:br>
            <a:r>
              <a:rPr lang="de-CH" dirty="0" smtClean="0"/>
              <a:t>der Projektionsfläche</a:t>
            </a:r>
          </a:p>
          <a:p>
            <a:endParaRPr lang="de-CH" dirty="0"/>
          </a:p>
          <a:p>
            <a:r>
              <a:rPr lang="de-CH" dirty="0" smtClean="0"/>
              <a:t>Bildet das 3D Bild auf den 2D Screen ab</a:t>
            </a:r>
          </a:p>
          <a:p>
            <a:endParaRPr lang="de-CH" dirty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Frustum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3437890"/>
            <a:ext cx="5064714" cy="26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5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Off Axis Frustum</a:t>
            </a:r>
          </a:p>
          <a:p>
            <a:endParaRPr lang="de-CH" dirty="0"/>
          </a:p>
          <a:p>
            <a:pPr lvl="1"/>
            <a:r>
              <a:rPr lang="de-CH" dirty="0" smtClean="0"/>
              <a:t>Kamera ist nicht immer mittig vor der Projektionsfläche</a:t>
            </a:r>
          </a:p>
          <a:p>
            <a:pPr lvl="1"/>
            <a:endParaRPr lang="de-CH" dirty="0"/>
          </a:p>
          <a:p>
            <a:pPr lvl="1"/>
            <a:r>
              <a:rPr lang="de-CH" dirty="0" smtClean="0"/>
              <a:t>Symmetrie fällt </a:t>
            </a:r>
            <a:r>
              <a:rPr lang="de-CH" dirty="0" smtClean="0"/>
              <a:t>weg</a:t>
            </a:r>
            <a:endParaRPr lang="de-CH" dirty="0" smtClean="0"/>
          </a:p>
          <a:p>
            <a:pPr lvl="1"/>
            <a:endParaRPr lang="de-CH" dirty="0"/>
          </a:p>
          <a:p>
            <a:pPr lvl="1"/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Frustum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337" y="3428999"/>
            <a:ext cx="6449325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64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</a:t>
            </a:r>
            <a:r>
              <a:rPr lang="de-CH" baseline="0" dirty="0" smtClean="0"/>
              <a:t> CAVE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2348218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 Szene im Plugin</a:t>
            </a:r>
          </a:p>
          <a:p>
            <a:endParaRPr lang="de-CH" dirty="0"/>
          </a:p>
          <a:p>
            <a:r>
              <a:rPr lang="de-CH" dirty="0" smtClean="0"/>
              <a:t>Debuggen, Einstellungen Testen, voll funktionsfähige Schnittstellen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 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3216881"/>
            <a:ext cx="7977352" cy="290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49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5990" y="1439863"/>
            <a:ext cx="7424071" cy="467995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Sequenzdiagram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7318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465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Umsetzung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Modular</a:t>
            </a:r>
          </a:p>
          <a:p>
            <a:r>
              <a:rPr lang="de-CH" dirty="0" smtClean="0"/>
              <a:t>Architektur </a:t>
            </a:r>
            <a:r>
              <a:rPr lang="de-CH" dirty="0" err="1" smtClean="0"/>
              <a:t>Unity</a:t>
            </a:r>
            <a:endParaRPr lang="de-CH" dirty="0" smtClean="0"/>
          </a:p>
          <a:p>
            <a:r>
              <a:rPr lang="de-CH" dirty="0" smtClean="0"/>
              <a:t>OOP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3548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9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19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Zukünftige</a:t>
            </a:r>
            <a:r>
              <a:rPr lang="de-CH" baseline="0" dirty="0" smtClean="0"/>
              <a:t> Verwendung des </a:t>
            </a:r>
            <a:r>
              <a:rPr lang="de-CH" baseline="0" dirty="0" err="1" smtClean="0"/>
              <a:t>Plugins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91811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15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5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de-CH" dirty="0" smtClean="0"/>
              <a:t>Exportieren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5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4"/>
            </a:pPr>
            <a:r>
              <a:rPr lang="de-CH" dirty="0" smtClean="0"/>
              <a:t>Fertig!</a:t>
            </a:r>
          </a:p>
          <a:p>
            <a:pPr marL="342900" indent="-342900">
              <a:buFont typeface="+mj-lt"/>
              <a:buAutoNum type="arabicPeriod" startAt="4"/>
            </a:pPr>
            <a:endParaRPr lang="de-CH" dirty="0"/>
          </a:p>
          <a:p>
            <a:pPr marL="342900" indent="-342900">
              <a:buFont typeface="+mj-lt"/>
              <a:buAutoNum type="arabicPeriod" startAt="4"/>
            </a:pPr>
            <a:endParaRPr lang="de-CH" dirty="0" smtClean="0"/>
          </a:p>
          <a:p>
            <a:pPr marL="0" indent="0">
              <a:buNone/>
            </a:pPr>
            <a:r>
              <a:rPr lang="de-CH" i="1" dirty="0" smtClean="0">
                <a:solidFill>
                  <a:schemeClr val="bg1">
                    <a:lumMod val="50000"/>
                  </a:schemeClr>
                </a:solidFill>
              </a:rPr>
              <a:t>(Insert </a:t>
            </a:r>
            <a:r>
              <a:rPr lang="de-CH" i="1" dirty="0" err="1" smtClean="0">
                <a:solidFill>
                  <a:schemeClr val="bg1">
                    <a:lumMod val="50000"/>
                  </a:schemeClr>
                </a:solidFill>
              </a:rPr>
              <a:t>awesome</a:t>
            </a:r>
            <a:r>
              <a:rPr lang="de-CH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CH" i="1" dirty="0" err="1" smtClean="0">
                <a:solidFill>
                  <a:schemeClr val="bg1">
                    <a:lumMod val="50000"/>
                  </a:schemeClr>
                </a:solidFill>
              </a:rPr>
              <a:t>picture</a:t>
            </a:r>
            <a:r>
              <a:rPr lang="de-CH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CH" i="1" dirty="0" err="1" smtClean="0">
                <a:solidFill>
                  <a:schemeClr val="bg1">
                    <a:lumMod val="50000"/>
                  </a:schemeClr>
                </a:solidFill>
              </a:rPr>
              <a:t>here</a:t>
            </a:r>
            <a:r>
              <a:rPr lang="de-CH" i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823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Zusätzliche Features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CH" dirty="0" smtClean="0"/>
              <a:t>Platzierung GUI</a:t>
            </a:r>
          </a:p>
          <a:p>
            <a:pPr>
              <a:buFontTx/>
              <a:buChar char="-"/>
            </a:pPr>
            <a:r>
              <a:rPr lang="de-CH" dirty="0" smtClean="0"/>
              <a:t>Benutzerdefinierter Cursor</a:t>
            </a:r>
          </a:p>
          <a:p>
            <a:pPr>
              <a:buFontTx/>
              <a:buChar char="-"/>
            </a:pPr>
            <a:r>
              <a:rPr lang="de-CH" dirty="0" smtClean="0"/>
              <a:t>Sekundäre Kameras</a:t>
            </a:r>
          </a:p>
          <a:p>
            <a:pPr>
              <a:buFontTx/>
              <a:buChar char="-"/>
            </a:pPr>
            <a:r>
              <a:rPr lang="de-CH" dirty="0" smtClean="0"/>
              <a:t>Sensitivität / Restriktion Achsen der Devices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28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Gliederung in 5 Bereiche</a:t>
            </a:r>
          </a:p>
          <a:p>
            <a:r>
              <a:rPr lang="de-CH" dirty="0" smtClean="0"/>
              <a:t>Zusätzlich über </a:t>
            </a:r>
            <a:r>
              <a:rPr lang="de-CH" dirty="0"/>
              <a:t>API ansprechbar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6" y="3106329"/>
            <a:ext cx="6791325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54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Position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3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Buttons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3552"/>
            <a:ext cx="6791325" cy="23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33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4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Reihe von Performanceoptimierungen vorgenommen</a:t>
            </a:r>
          </a:p>
          <a:p>
            <a:pPr lvl="1"/>
            <a:r>
              <a:rPr lang="de-CH" dirty="0" smtClean="0"/>
              <a:t>Komponenten initial referenzieren</a:t>
            </a:r>
          </a:p>
          <a:p>
            <a:pPr lvl="1"/>
            <a:r>
              <a:rPr lang="de-CH" dirty="0" err="1" smtClean="0"/>
              <a:t>FixedUpdate</a:t>
            </a:r>
            <a:r>
              <a:rPr lang="de-CH" dirty="0" smtClean="0"/>
              <a:t>() statt Update()</a:t>
            </a:r>
          </a:p>
          <a:p>
            <a:pPr lvl="1"/>
            <a:r>
              <a:rPr lang="de-CH" dirty="0" smtClean="0"/>
              <a:t>Distanz Wand </a:t>
            </a:r>
            <a:r>
              <a:rPr lang="de-CH" dirty="0" err="1" smtClean="0"/>
              <a:t>Raycast</a:t>
            </a:r>
            <a:endParaRPr lang="de-CH" dirty="0" smtClean="0"/>
          </a:p>
          <a:p>
            <a:pPr lvl="1"/>
            <a:r>
              <a:rPr lang="de-CH" dirty="0" smtClean="0"/>
              <a:t>Deaktivieren Rendering obsoleter Hauptkamera</a:t>
            </a:r>
          </a:p>
          <a:p>
            <a:pPr lvl="1"/>
            <a:r>
              <a:rPr lang="de-CH" dirty="0" smtClean="0"/>
              <a:t>…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0434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Zukünftige Verwendung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Plugins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Plug</a:t>
            </a:r>
            <a:r>
              <a:rPr lang="de-CH" baseline="0" dirty="0" smtClean="0"/>
              <a:t> &amp; Play / Drag &amp; Drop</a:t>
            </a:r>
          </a:p>
          <a:p>
            <a:endParaRPr lang="de-CH" dirty="0"/>
          </a:p>
          <a:p>
            <a:r>
              <a:rPr lang="de-CH" baseline="0" dirty="0" smtClean="0"/>
              <a:t>Innerhalb Minuten verwendbar</a:t>
            </a:r>
          </a:p>
          <a:p>
            <a:endParaRPr lang="de-CH" dirty="0"/>
          </a:p>
          <a:p>
            <a:r>
              <a:rPr lang="de-CH" dirty="0" smtClean="0"/>
              <a:t>Konfigurier- und Erweiterbar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smtClean="0"/>
              <a:t>CAVE - Hardware erweiterbar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23" y="1440000"/>
            <a:ext cx="3774277" cy="28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2253043"/>
            <a:ext cx="8116729" cy="3782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13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Debugging Plattform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Dank Visualisierung virtueller Komponenten hervorragendes Debugging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6086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</a:t>
            </a:r>
            <a:r>
              <a:rPr lang="de-CH" baseline="0" dirty="0" smtClean="0"/>
              <a:t> Apps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1658269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Schiessbude Wild</a:t>
            </a:r>
            <a:r>
              <a:rPr lang="de-CH" baseline="0" dirty="0" smtClean="0"/>
              <a:t> Western Stil</a:t>
            </a:r>
          </a:p>
          <a:p>
            <a:endParaRPr lang="de-CH" baseline="0" dirty="0" smtClean="0"/>
          </a:p>
          <a:p>
            <a:r>
              <a:rPr lang="de-CH" baseline="0" dirty="0" smtClean="0"/>
              <a:t>Wand als Inputgerät für</a:t>
            </a:r>
            <a:r>
              <a:rPr lang="de-CH" dirty="0" smtClean="0"/>
              <a:t> das rotierende Gewehr</a:t>
            </a:r>
          </a:p>
          <a:p>
            <a:endParaRPr lang="de-CH" dirty="0"/>
          </a:p>
          <a:p>
            <a:r>
              <a:rPr lang="de-CH" dirty="0" smtClean="0"/>
              <a:t>Audio, Partikeleffekte, Animationen, Modelle, Punktesystem, </a:t>
            </a:r>
            <a:br>
              <a:rPr lang="de-CH" dirty="0" smtClean="0"/>
            </a:br>
            <a:r>
              <a:rPr lang="de-CH" dirty="0" smtClean="0"/>
              <a:t>steuerbare Geschwindigkeit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429" y="3736428"/>
            <a:ext cx="2383571" cy="238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02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8000" y="3712208"/>
            <a:ext cx="4629440" cy="2605792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04560" y="2054560"/>
            <a:ext cx="5455896" cy="30709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862104"/>
            <a:ext cx="4629440" cy="265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32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</a:t>
            </a:r>
            <a:r>
              <a:rPr lang="de-CH" baseline="0" dirty="0" smtClean="0"/>
              <a:t> Models importieren &amp; verwenden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Simulation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statisch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Modelviewer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962" y="2562855"/>
            <a:ext cx="5208038" cy="35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69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Echtes Testprojekt</a:t>
            </a:r>
          </a:p>
          <a:p>
            <a:endParaRPr lang="de-CH" dirty="0"/>
          </a:p>
          <a:p>
            <a:r>
              <a:rPr lang="de-CH" dirty="0" smtClean="0"/>
              <a:t>HIER EVENTUELL</a:t>
            </a:r>
          </a:p>
          <a:p>
            <a:r>
              <a:rPr lang="de-CH" dirty="0" smtClean="0"/>
              <a:t>PLUG UND PLAY</a:t>
            </a:r>
          </a:p>
          <a:p>
            <a:r>
              <a:rPr lang="de-CH" dirty="0" smtClean="0"/>
              <a:t>VIDEO REIN ?</a:t>
            </a:r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Beispielprojekt Unity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386" y="1893289"/>
            <a:ext cx="5635614" cy="422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58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«analog Wii – Sports»</a:t>
            </a:r>
          </a:p>
          <a:p>
            <a:pPr marL="0" indent="0">
              <a:buNone/>
            </a:pP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OneBallTenPins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3841" b="8835"/>
          <a:stretch/>
        </p:blipFill>
        <p:spPr>
          <a:xfrm>
            <a:off x="3336878" y="1396300"/>
            <a:ext cx="5231122" cy="227528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t="14017" b="9923"/>
          <a:stretch/>
        </p:blipFill>
        <p:spPr>
          <a:xfrm>
            <a:off x="468000" y="3976189"/>
            <a:ext cx="5112993" cy="218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96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16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Schritt für Schritt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Systeme starten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Import </a:t>
            </a:r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r>
              <a:rPr lang="de-CH" dirty="0" smtClean="0"/>
              <a:t> + Export Applikation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Einrichten Tracking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Applikation starten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604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/ CAVE / WorldViz / VRPN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aseline="0" dirty="0" smtClean="0"/>
              <a:t>Verwendete </a:t>
            </a:r>
            <a:r>
              <a:rPr lang="de-CH" baseline="0" dirty="0" err="1" smtClean="0"/>
              <a:t>Engines</a:t>
            </a:r>
            <a:r>
              <a:rPr lang="de-CH" baseline="0" dirty="0" smtClean="0"/>
              <a:t>, Software, Protokolle, Installationen</a:t>
            </a:r>
          </a:p>
        </p:txBody>
      </p:sp>
    </p:spTree>
    <p:extLst>
      <p:ext uri="{BB962C8B-B14F-4D97-AF65-F5344CB8AC3E}">
        <p14:creationId xmlns:p14="http://schemas.microsoft.com/office/powerpoint/2010/main" val="2587349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795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i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de-CH" i="1" dirty="0" err="1" smtClean="0">
                <a:solidFill>
                  <a:schemeClr val="bg1">
                    <a:lumMod val="50000"/>
                  </a:schemeClr>
                </a:solidFill>
              </a:rPr>
              <a:t>insert</a:t>
            </a:r>
            <a:r>
              <a:rPr lang="de-CH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CH" i="1" dirty="0" err="1" smtClean="0">
                <a:solidFill>
                  <a:schemeClr val="bg1">
                    <a:lumMod val="50000"/>
                  </a:schemeClr>
                </a:solidFill>
              </a:rPr>
              <a:t>awesome</a:t>
            </a:r>
            <a:r>
              <a:rPr lang="de-CH" i="1" dirty="0" smtClean="0">
                <a:solidFill>
                  <a:schemeClr val="bg1">
                    <a:lumMod val="50000"/>
                  </a:schemeClr>
                </a:solidFill>
              </a:rPr>
              <a:t> Fazit </a:t>
            </a:r>
            <a:r>
              <a:rPr lang="de-CH" i="1" dirty="0" err="1" smtClean="0">
                <a:solidFill>
                  <a:schemeClr val="bg1">
                    <a:lumMod val="50000"/>
                  </a:schemeClr>
                </a:solidFill>
              </a:rPr>
              <a:t>here</a:t>
            </a:r>
            <a:r>
              <a:rPr lang="de-CH" i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CH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058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Live Vorschau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466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1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6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8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0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Inhaltsplatzhalter 8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Inhaltsplatzhalter 9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321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252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502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125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Laufzeit- und Entwicklungsumgebung für Spiele</a:t>
            </a:r>
          </a:p>
          <a:p>
            <a:endParaRPr lang="de-CH" dirty="0" smtClean="0"/>
          </a:p>
          <a:p>
            <a:r>
              <a:rPr lang="de-CH" dirty="0" err="1" smtClean="0"/>
              <a:t>Crossplattform</a:t>
            </a:r>
            <a:r>
              <a:rPr lang="de-CH" dirty="0" smtClean="0"/>
              <a:t> (15 Plattformen)</a:t>
            </a:r>
          </a:p>
          <a:p>
            <a:endParaRPr lang="de-CH" dirty="0" smtClean="0"/>
          </a:p>
          <a:p>
            <a:r>
              <a:rPr lang="de-CH" dirty="0" smtClean="0"/>
              <a:t>Version 1.0 Juni 2005</a:t>
            </a:r>
          </a:p>
          <a:p>
            <a:endParaRPr lang="de-CH" dirty="0" smtClean="0"/>
          </a:p>
          <a:p>
            <a:r>
              <a:rPr lang="de-CH" dirty="0" smtClean="0"/>
              <a:t>Aktuell Version 5.3.1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4589463" y="2083813"/>
            <a:ext cx="4051300" cy="2671325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059" y="376126"/>
            <a:ext cx="1800939" cy="120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90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Entwicklung</a:t>
            </a:r>
            <a:r>
              <a:rPr lang="de-CH" baseline="0" dirty="0" smtClean="0"/>
              <a:t> 1992, University of Illinois Chicago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Anwendungsbeispiele CAD, Konstruktion, Simulation, Forschung, Unterhaltung</a:t>
            </a:r>
          </a:p>
          <a:p>
            <a:endParaRPr lang="de-CH" baseline="0" dirty="0" smtClean="0"/>
          </a:p>
          <a:p>
            <a:r>
              <a:rPr lang="de-CH" baseline="0" dirty="0" smtClean="0"/>
              <a:t>Erweiterbar mit haptischen Elementen, Bewegungstracking, 3D Sound System</a:t>
            </a:r>
          </a:p>
          <a:p>
            <a:endParaRPr lang="de-CH" dirty="0"/>
          </a:p>
          <a:p>
            <a:r>
              <a:rPr lang="de-CH" baseline="0" dirty="0" smtClean="0"/>
              <a:t>BFH CAVE</a:t>
            </a:r>
            <a:r>
              <a:rPr lang="de-CH" dirty="0" smtClean="0"/>
              <a:t> mit Clustern (bisher), passiv </a:t>
            </a:r>
            <a:br>
              <a:rPr lang="de-CH" dirty="0" smtClean="0"/>
            </a:br>
            <a:r>
              <a:rPr lang="de-CH" dirty="0" smtClean="0"/>
              <a:t>Stereo und drei Seitenwände sowie </a:t>
            </a:r>
            <a:br>
              <a:rPr lang="de-CH" dirty="0" smtClean="0"/>
            </a:br>
            <a:r>
              <a:rPr lang="de-CH" dirty="0" smtClean="0"/>
              <a:t>Boden</a:t>
            </a:r>
            <a:endParaRPr lang="de-CH" baseline="0" dirty="0" smtClean="0"/>
          </a:p>
          <a:p>
            <a:endParaRPr lang="de-CH" dirty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353" y="3607764"/>
            <a:ext cx="3349647" cy="251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5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WorldViz</a:t>
            </a:r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als Anbieter des Infrarot-</a:t>
            </a:r>
            <a:r>
              <a:rPr lang="de-CH" sz="1800" b="0" i="0" kern="1200" baseline="0" dirty="0" err="1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Trackingssystems</a:t>
            </a:r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im CAVE der BFH</a:t>
            </a:r>
          </a:p>
          <a:p>
            <a:endParaRPr lang="de-CH" dirty="0"/>
          </a:p>
          <a:p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System aus </a:t>
            </a:r>
            <a:r>
              <a:rPr lang="de-CH" dirty="0"/>
              <a:t>Hardware </a:t>
            </a:r>
            <a:endParaRPr lang="de-CH" dirty="0" smtClean="0"/>
          </a:p>
          <a:p>
            <a:pPr lvl="1"/>
            <a:r>
              <a:rPr lang="de-CH" dirty="0" smtClean="0"/>
              <a:t>Kameras</a:t>
            </a:r>
            <a:r>
              <a:rPr lang="de-CH" dirty="0"/>
              <a:t>, </a:t>
            </a:r>
            <a:r>
              <a:rPr lang="de-CH" dirty="0" err="1"/>
              <a:t>Infrarotdevices</a:t>
            </a:r>
            <a:r>
              <a:rPr lang="de-CH" dirty="0"/>
              <a:t> (Wand, Eyes) </a:t>
            </a:r>
            <a:endParaRPr lang="de-CH" dirty="0" smtClean="0"/>
          </a:p>
          <a:p>
            <a:r>
              <a:rPr lang="de-CH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und Software</a:t>
            </a:r>
          </a:p>
          <a:p>
            <a:pPr lvl="1"/>
            <a:r>
              <a:rPr lang="de-CH" dirty="0" smtClean="0"/>
              <a:t>PPT Real Time Motion Tracking System</a:t>
            </a:r>
            <a:endParaRPr lang="de-CH" b="0" i="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pPr marL="0" indent="0">
              <a:buNone/>
            </a:pPr>
            <a:endParaRPr lang="de-CH" sz="1800" b="0" i="0" kern="120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endParaRPr lang="de-CH" sz="1800" b="0" i="0" kern="120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Virtual-Reality </a:t>
            </a:r>
            <a:r>
              <a:rPr lang="de-CH" sz="1800" b="0" i="0" kern="1200" dirty="0" err="1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Peripheral</a:t>
            </a:r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Network</a:t>
            </a:r>
          </a:p>
          <a:p>
            <a:endParaRPr lang="de-CH" dirty="0"/>
          </a:p>
          <a:p>
            <a:r>
              <a:rPr lang="de-CH" dirty="0" smtClean="0"/>
              <a:t>Plattformunabhängiges Protokoll für VR-Eingabegeräte</a:t>
            </a:r>
          </a:p>
          <a:p>
            <a:pPr lvl="1"/>
            <a:r>
              <a:rPr lang="de-CH" dirty="0" smtClean="0"/>
              <a:t>WorldViz bringt einen VRPN Server als Output Plugin</a:t>
            </a:r>
          </a:p>
          <a:p>
            <a:pPr lvl="1"/>
            <a:endParaRPr lang="de-CH" dirty="0"/>
          </a:p>
          <a:p>
            <a:r>
              <a:rPr lang="de-CH" dirty="0" smtClean="0"/>
              <a:t>Pushen der </a:t>
            </a:r>
            <a:r>
              <a:rPr lang="de-CH" dirty="0" err="1" smtClean="0"/>
              <a:t>Trackerdaten</a:t>
            </a:r>
            <a:r>
              <a:rPr lang="de-CH" dirty="0" smtClean="0"/>
              <a:t> über TCP/UDP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WorldViz &amp;</a:t>
            </a:r>
            <a:r>
              <a:rPr lang="de-CH" baseline="0" dirty="0" smtClean="0"/>
              <a:t> VRPN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51" y="153750"/>
            <a:ext cx="2883049" cy="5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06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Evaluation möglicher Varianten</a:t>
            </a:r>
          </a:p>
          <a:p>
            <a:pPr lvl="1"/>
            <a:r>
              <a:rPr lang="de-CH" dirty="0" smtClean="0"/>
              <a:t>Chromium, Equalizer, middleVR, eigenes Plugin</a:t>
            </a:r>
          </a:p>
          <a:p>
            <a:endParaRPr lang="de-CH" dirty="0"/>
          </a:p>
          <a:p>
            <a:r>
              <a:rPr lang="de-CH" dirty="0" smtClean="0"/>
              <a:t>Clusterbetrieb, Single-Host Applikation ?</a:t>
            </a:r>
          </a:p>
          <a:p>
            <a:endParaRPr lang="de-CH" dirty="0"/>
          </a:p>
          <a:p>
            <a:r>
              <a:rPr lang="de-CH" dirty="0" smtClean="0"/>
              <a:t>Architektur, Kosten, Leistung</a:t>
            </a:r>
          </a:p>
          <a:p>
            <a:endParaRPr lang="de-CH" dirty="0"/>
          </a:p>
          <a:p>
            <a:r>
              <a:rPr lang="de-CH" dirty="0" smtClean="0"/>
              <a:t>Prototypen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Vorarbeiten Projekt 2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111" y="3156082"/>
            <a:ext cx="3951889" cy="296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01309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06adce6add7c3bfcb673e0b11f1ed37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0765d51910c97ab1de67628eb0dc66fa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égori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F5E5E7-7F77-47A8-99A9-B4D5839292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591048-6F15-48C6-9650-9BFF3E56974F}">
  <ds:schemaRefs>
    <ds:schemaRef ds:uri="http://www.w3.org/XML/1998/namespace"/>
    <ds:schemaRef ds:uri="http://purl.org/dc/terms/"/>
    <ds:schemaRef ds:uri="http://purl.org/dc/dcmitype/"/>
    <ds:schemaRef ds:uri="http://schemas.microsoft.com/office/2006/metadata/properties"/>
    <ds:schemaRef ds:uri="2551ef7e-3b29-44d1-a8ad-ef34c26bfc60"/>
    <ds:schemaRef ds:uri="http://purl.org/dc/elements/1.1/"/>
    <ds:schemaRef ds:uri="63c724b1-652e-424f-8d99-4ee5090672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6A51C7F3-86FD-4A82-8259-3C4C8E258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1331</Words>
  <Application>Microsoft Office PowerPoint</Application>
  <PresentationFormat>Bildschirmpräsentation (4:3)</PresentationFormat>
  <Paragraphs>363</Paragraphs>
  <Slides>59</Slides>
  <Notes>26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59</vt:i4>
      </vt:variant>
    </vt:vector>
  </HeadingPairs>
  <TitlesOfParts>
    <vt:vector size="67" baseType="lpstr">
      <vt:lpstr>MS PGothic</vt:lpstr>
      <vt:lpstr>MS PGothic</vt:lpstr>
      <vt:lpstr>Arial</vt:lpstr>
      <vt:lpstr>Calibri</vt:lpstr>
      <vt:lpstr>Lucida Grande</vt:lpstr>
      <vt:lpstr>Lucida Sans</vt:lpstr>
      <vt:lpstr>Lucida Sans Unicode</vt:lpstr>
      <vt:lpstr>BFH_PPT_Vorlage_v2</vt:lpstr>
      <vt:lpstr>Unity 3D Server for CAVE Rendering</vt:lpstr>
      <vt:lpstr>Unity 3D Server for CAVE Rendering</vt:lpstr>
      <vt:lpstr>Vision</vt:lpstr>
      <vt:lpstr>Vision</vt:lpstr>
      <vt:lpstr>Unity / CAVE / WorldViz / VRPN</vt:lpstr>
      <vt:lpstr>Unity</vt:lpstr>
      <vt:lpstr>CAVE</vt:lpstr>
      <vt:lpstr>WorldViz &amp; VRPN</vt:lpstr>
      <vt:lpstr>Vorarbeiten Projekt 2</vt:lpstr>
      <vt:lpstr>Projektmanagement</vt:lpstr>
      <vt:lpstr>Projektmanagement</vt:lpstr>
      <vt:lpstr>Übersicht der Komponenten</vt:lpstr>
      <vt:lpstr>PowerPoint-Präsentation</vt:lpstr>
      <vt:lpstr>Virtual CAVE</vt:lpstr>
      <vt:lpstr>Virtual CAVE XXL</vt:lpstr>
      <vt:lpstr>Virtual Eyes</vt:lpstr>
      <vt:lpstr>Virtual Wand</vt:lpstr>
      <vt:lpstr>Virtual Wand</vt:lpstr>
      <vt:lpstr>Virtual Wand</vt:lpstr>
      <vt:lpstr>Camera Container</vt:lpstr>
      <vt:lpstr>Camera Container</vt:lpstr>
      <vt:lpstr>Frustum</vt:lpstr>
      <vt:lpstr>Frustum</vt:lpstr>
      <vt:lpstr>Visualisierter CAVE</vt:lpstr>
      <vt:lpstr>Visualisierter CAVE</vt:lpstr>
      <vt:lpstr>Sequenzdiagram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Demo Apps</vt:lpstr>
      <vt:lpstr>Shooting Gallery</vt:lpstr>
      <vt:lpstr>Shooting Gallery</vt:lpstr>
      <vt:lpstr>Modelviewer</vt:lpstr>
      <vt:lpstr>Beispielprojekt Unity</vt:lpstr>
      <vt:lpstr>OneBallTenPins</vt:lpstr>
      <vt:lpstr>Handbuch</vt:lpstr>
      <vt:lpstr>Handbuch</vt:lpstr>
      <vt:lpstr>Fazit</vt:lpstr>
      <vt:lpstr>Fazit</vt:lpstr>
      <vt:lpstr>Live Vorschau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 Villiger</dc:creator>
  <cp:lastModifiedBy>Julien Villiger</cp:lastModifiedBy>
  <cp:revision>7</cp:revision>
  <cp:lastPrinted>2013-04-25T14:17:09Z</cp:lastPrinted>
  <dcterms:created xsi:type="dcterms:W3CDTF">2016-01-05T07:57:55Z</dcterms:created>
  <dcterms:modified xsi:type="dcterms:W3CDTF">2016-01-15T08:26:34Z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